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1150" y="1247140"/>
            <a:ext cx="7891760" cy="3450844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1150" y="4818126"/>
            <a:ext cx="7891760" cy="1268984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449AA12-8195-4182-A7AC-2E7E59DFBDAF}" type="datetimeFigureOut">
              <a:rPr lang="en-US" smtClean="0"/>
              <a:pPr algn="r"/>
              <a:t>2/20/2025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3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5252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2160016"/>
            <a:ext cx="95252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8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6380" y="565149"/>
            <a:ext cx="2266530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565149"/>
            <a:ext cx="7088929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54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01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1150" y="1251674"/>
            <a:ext cx="7891760" cy="2914688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1150" y="4818126"/>
            <a:ext cx="7891760" cy="12715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1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4425437" cy="39270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8963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2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056" y="457200"/>
            <a:ext cx="9521854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1057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91056" y="2988998"/>
            <a:ext cx="4425697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87214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7214" y="2988998"/>
            <a:ext cx="4425696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16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5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70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2" y="455362"/>
            <a:ext cx="4043440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232" y="565151"/>
            <a:ext cx="5358384" cy="55219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2" y="2039874"/>
            <a:ext cx="4043440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31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1" y="455362"/>
            <a:ext cx="4043436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1232" y="565150"/>
            <a:ext cx="5355607" cy="55226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1" y="2039874"/>
            <a:ext cx="4043436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1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7710" y="2160016"/>
            <a:ext cx="9486690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18632" y="6292850"/>
            <a:ext cx="3094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AA12-8195-4182-A7AC-2E7E59DFBDAF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87711" y="62928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9574" y="6292850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0203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54" r:id="rId6"/>
    <p:sldLayoutId id="2147483750" r:id="rId7"/>
    <p:sldLayoutId id="2147483751" r:id="rId8"/>
    <p:sldLayoutId id="2147483752" r:id="rId9"/>
    <p:sldLayoutId id="2147483753" r:id="rId10"/>
    <p:sldLayoutId id="214748375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D82E42-593A-B668-BE9C-BE48946447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7441" r="-1" b="16295"/>
          <a:stretch/>
        </p:blipFill>
        <p:spPr>
          <a:xfrm>
            <a:off x="3048" y="10"/>
            <a:ext cx="12188952" cy="6857990"/>
          </a:xfrm>
          <a:prstGeom prst="rect">
            <a:avLst/>
          </a:prstGeom>
        </p:spPr>
      </p:pic>
      <p:sp>
        <p:nvSpPr>
          <p:cNvPr id="11" name="Rectangle">
            <a:extLst>
              <a:ext uri="{FF2B5EF4-FFF2-40B4-BE49-F238E27FC236}">
                <a16:creationId xmlns:a16="http://schemas.microsoft.com/office/drawing/2014/main" id="{9F0EA5A9-0D12-3644-BBEC-6D9D192EB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7551978" cy="6858001"/>
          </a:xfrm>
          <a:prstGeom prst="rect">
            <a:avLst/>
          </a:prstGeom>
          <a:solidFill>
            <a:schemeClr val="bg1">
              <a:alpha val="85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457200"/>
            <a:endParaRPr sz="2600" cap="all" dirty="0">
              <a:solidFill>
                <a:srgbClr val="FFFFFF"/>
              </a:solidFill>
              <a:sym typeface="Avenir Next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B56947A-C384-D06F-AE66-EB43C3331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865" y="1247140"/>
            <a:ext cx="6404554" cy="3450844"/>
          </a:xfrm>
        </p:spPr>
        <p:txBody>
          <a:bodyPr>
            <a:normAutofit/>
          </a:bodyPr>
          <a:lstStyle/>
          <a:p>
            <a:r>
              <a:rPr lang="cs-CZ" dirty="0"/>
              <a:t>SSL Certifikáty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3B7372E-9935-6898-0D8B-24528D38E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1864" y="4818126"/>
            <a:ext cx="6404555" cy="1268984"/>
          </a:xfrm>
        </p:spPr>
        <p:txBody>
          <a:bodyPr>
            <a:normAutofit/>
          </a:bodyPr>
          <a:lstStyle/>
          <a:p>
            <a:r>
              <a:rPr lang="cs-CZ" dirty="0"/>
              <a:t>Daniel Koton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1C8291-E3D5-4240-8FF4-E5213CBCC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080" y="1375495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B44AFE-C181-7047-8CC9-CA00BD38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079" y="0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86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608C39-D8F3-B1D5-48A8-7559B99E8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6C8139-4423-3B22-507F-FC74E87AC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/>
              <a:t>Co je to certifikát?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Proč je důležitý?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/>
              <a:t>Kde se to dá pořídit?</a:t>
            </a:r>
            <a:endParaRPr lang="cs-CZ" dirty="0"/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Jaký typy certifikátů máme?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Za kolik?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Jak ho aplikovat na náš web?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6424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23BB7E73-E730-42EA-AACE-D1E323EA5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BC9FC86-78F7-4C5C-631D-C1306D4DF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>
            <a:normAutofit/>
          </a:bodyPr>
          <a:lstStyle/>
          <a:p>
            <a:r>
              <a:rPr lang="cs-CZ" dirty="0"/>
              <a:t>Co je to SSL Certifikát?</a:t>
            </a:r>
            <a:br>
              <a:rPr lang="cs-CZ" dirty="0"/>
            </a:br>
            <a:endParaRPr lang="cs-CZ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F1F6C2E9-B316-4410-88E5-74F044FC3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83D07262-43A6-451F-9B19-77B943C63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D975FD-9F66-C9CC-E8A8-757D59A37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2160016"/>
            <a:ext cx="9486690" cy="3926152"/>
          </a:xfrm>
        </p:spPr>
        <p:txBody>
          <a:bodyPr>
            <a:normAutofit/>
          </a:bodyPr>
          <a:lstStyle/>
          <a:p>
            <a:r>
              <a:rPr lang="cs-CZ" dirty="0"/>
              <a:t>Certifikát je elektronický dokument, který </a:t>
            </a:r>
            <a:r>
              <a:rPr lang="cs-CZ" b="1" dirty="0"/>
              <a:t>slouží k ověření identity webové stránky nebo osoby</a:t>
            </a:r>
            <a:r>
              <a:rPr lang="cs-CZ" dirty="0"/>
              <a:t>. Používá se v rámci </a:t>
            </a:r>
            <a:r>
              <a:rPr lang="cs-CZ" b="1" dirty="0"/>
              <a:t>šifrování a zajištění bezpečnosti</a:t>
            </a:r>
            <a:r>
              <a:rPr lang="cs-CZ" dirty="0"/>
              <a:t> komunikace mezi serverem a klientem. Obsahuje </a:t>
            </a:r>
            <a:r>
              <a:rPr lang="cs-CZ" b="1" dirty="0"/>
              <a:t>veřejný klíč, informace o vydavateli certifikátu</a:t>
            </a:r>
            <a:r>
              <a:rPr lang="cs-CZ" dirty="0"/>
              <a:t>, datum platnosti a další údaje.</a:t>
            </a:r>
          </a:p>
        </p:txBody>
      </p:sp>
    </p:spTree>
    <p:extLst>
      <p:ext uri="{BB962C8B-B14F-4D97-AF65-F5344CB8AC3E}">
        <p14:creationId xmlns:p14="http://schemas.microsoft.com/office/powerpoint/2010/main" val="1499647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3BB7E73-E730-42EA-AACE-D1E323EA5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6A9FA73-AAE1-8FE7-F0E0-4BCB1B92A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>
            <a:normAutofit/>
          </a:bodyPr>
          <a:lstStyle/>
          <a:p>
            <a:r>
              <a:rPr lang="cs-CZ" dirty="0"/>
              <a:t>Proč je důležitý?</a:t>
            </a:r>
            <a:br>
              <a:rPr lang="cs-CZ" dirty="0"/>
            </a:br>
            <a:endParaRPr lang="cs-CZ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1F6C2E9-B316-4410-88E5-74F044FC3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3D07262-43A6-451F-9B19-77B943C63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1B4E92-93C9-BB04-BE96-143BA1654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2160016"/>
            <a:ext cx="9486690" cy="392615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b="1" dirty="0"/>
              <a:t>Šifrování</a:t>
            </a:r>
            <a:r>
              <a:rPr lang="cs-CZ" dirty="0"/>
              <a:t>: Chrání data mezi uživatelem a serverem před zachycením třetími stranami (např. při přenosu citlivých informací).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/>
              <a:t>Ověření identity</a:t>
            </a:r>
            <a:r>
              <a:rPr lang="cs-CZ" dirty="0"/>
              <a:t>: Zajišťuje, že návštěvník webu se opravdu připojuje k autentickému a bezpečnému serveru, nikoliv k podvodnému nebo falešnému.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/>
              <a:t>Důvěryhodnost</a:t>
            </a:r>
            <a:r>
              <a:rPr lang="cs-CZ" dirty="0"/>
              <a:t>: Weby s certifikátem (zejména SSL/TLS) často ukazují v prohlížeči ikonu zámku a "https", což zvyšuje důvěru návštěvníků.</a:t>
            </a:r>
          </a:p>
        </p:txBody>
      </p:sp>
    </p:spTree>
    <p:extLst>
      <p:ext uri="{BB962C8B-B14F-4D97-AF65-F5344CB8AC3E}">
        <p14:creationId xmlns:p14="http://schemas.microsoft.com/office/powerpoint/2010/main" val="2033381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995AD1-FD63-B833-910A-F82B1E7B5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Kde se to dá pořídit?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133B0A-F153-4A18-BA1D-FD5D762C8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1888412"/>
            <a:ext cx="9486690" cy="4621030"/>
          </a:xfrm>
        </p:spPr>
        <p:txBody>
          <a:bodyPr>
            <a:normAutofit/>
          </a:bodyPr>
          <a:lstStyle/>
          <a:p>
            <a:r>
              <a:rPr lang="cs-CZ" dirty="0"/>
              <a:t>Certifikát si můžeš zakoupit u certifikačních autorit (CA), které jsou oficiálními poskytovateli digitálních certifikátů, např:</a:t>
            </a:r>
          </a:p>
          <a:p>
            <a:r>
              <a:rPr lang="cs-CZ" b="1" dirty="0"/>
              <a:t>Let's Encrypt</a:t>
            </a:r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Bezplatně poskytují doménově ověřené (DV) certifikáty.</a:t>
            </a:r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Certifikáty mají platnost 90 dní, ale lze je automaticky obnovovat.</a:t>
            </a:r>
            <a:endParaRPr lang="cs-CZ" b="1" dirty="0"/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Nabízí pouze DV (Domain Validation) certifikáty.</a:t>
            </a:r>
          </a:p>
          <a:p>
            <a:r>
              <a:rPr lang="cs-CZ" b="1" dirty="0"/>
              <a:t>DigiCert</a:t>
            </a:r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Poskytují služby s různými cenovými plány v závislosti na typu certifikátu a úrovni validace.</a:t>
            </a:r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Certifikáty mají obvykle platnost 1 rok a vyžadují manuální obnovu.</a:t>
            </a:r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Nabízí DV, OV (organizace ověřené) a EV (rozšířené ověření) certifikáty.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761232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65BFD7-AB3D-CC27-EF13-D8CE45D98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typy certifikátů máme?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C1063A-209A-86D2-30F7-9AE0E775E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1881197"/>
            <a:ext cx="9486690" cy="4421853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DV (Domain Validation)</a:t>
            </a:r>
            <a:r>
              <a:rPr lang="cs-CZ" dirty="0"/>
              <a:t>: Ověřuje pouze vlastnictví domény. Jednoduchý certifikát, obvykle zdarma nebo levně.</a:t>
            </a:r>
          </a:p>
          <a:p>
            <a:r>
              <a:rPr lang="cs-CZ" b="1" dirty="0"/>
              <a:t>OV (Organization Validation)</a:t>
            </a:r>
            <a:r>
              <a:rPr lang="cs-CZ" dirty="0"/>
              <a:t>: Ověřuje nejen doménu, ale i identitu organizace. Používá se pro komerční weby</a:t>
            </a:r>
          </a:p>
          <a:p>
            <a:r>
              <a:rPr lang="cs-CZ" b="1" dirty="0"/>
              <a:t>EV (Extended Validation)</a:t>
            </a:r>
            <a:r>
              <a:rPr lang="cs-CZ" dirty="0"/>
              <a:t>: Nejdůvěryhodnější certifikát. Ověřuje identitu organizace a zajišťuje nejvyšší úroveň šifrování a důvěry. V prohlížeči se zobrazuje zelený zámek nebo název organizace v URL.</a:t>
            </a:r>
          </a:p>
          <a:p>
            <a:r>
              <a:rPr lang="cs-CZ" b="1" dirty="0"/>
              <a:t>Wildcard certifikát</a:t>
            </a:r>
            <a:r>
              <a:rPr lang="cs-CZ" dirty="0"/>
              <a:t>: Pokrývá nejen hlavní doménu, ale i všechny její subdomény.</a:t>
            </a:r>
          </a:p>
          <a:p>
            <a:r>
              <a:rPr lang="cs-CZ" b="1" dirty="0"/>
              <a:t>Multi-domain certifikát (SAN)</a:t>
            </a:r>
            <a:r>
              <a:rPr lang="cs-CZ" dirty="0"/>
              <a:t>: Pokrývá více domén v jednom certifikátu.</a:t>
            </a:r>
          </a:p>
        </p:txBody>
      </p:sp>
    </p:spTree>
    <p:extLst>
      <p:ext uri="{BB962C8B-B14F-4D97-AF65-F5344CB8AC3E}">
        <p14:creationId xmlns:p14="http://schemas.microsoft.com/office/powerpoint/2010/main" val="2630598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D98AFC-9141-2873-770E-FA372B055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 kolik?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166446-9D56-CFA1-B837-A6BF9C7E5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1580593"/>
            <a:ext cx="9486690" cy="4693458"/>
          </a:xfrm>
        </p:spPr>
        <p:txBody>
          <a:bodyPr>
            <a:normAutofit/>
          </a:bodyPr>
          <a:lstStyle/>
          <a:p>
            <a:r>
              <a:rPr lang="cs-CZ" dirty="0"/>
              <a:t>DigiCert</a:t>
            </a:r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OV basic = 26$/měsíc (základní podpora a ochrana)</a:t>
            </a:r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OV secure site = 44$/měsíc (pokročilé skenování malewarů, priorita v validaci)</a:t>
            </a:r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OV secure site pro = 108$/měsíc (ochrana značky, lepší ochrana, PCI skeny, monitorování CT logů)</a:t>
            </a:r>
          </a:p>
          <a:p>
            <a:pPr marL="228600" lvl="1" indent="0">
              <a:buNone/>
            </a:pPr>
            <a:endParaRPr lang="cs-CZ" dirty="0"/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EV basic = 39$/měsíc (základní podpora a ochrana)</a:t>
            </a:r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EV secure site = 100$/měsíc (pokročilé skenování malewarů, priorita v validaci)</a:t>
            </a:r>
          </a:p>
          <a:p>
            <a:pPr marL="685800" lvl="1" indent="-457200">
              <a:buFont typeface="+mj-lt"/>
              <a:buAutoNum type="arabicPeriod"/>
            </a:pPr>
            <a:r>
              <a:rPr lang="cs-CZ" dirty="0"/>
              <a:t>EV secure site pro = 155$/měsíc ochrana značky, lepší ochrana, PCI skeny, monitorování CT logů)</a:t>
            </a:r>
          </a:p>
        </p:txBody>
      </p:sp>
    </p:spTree>
    <p:extLst>
      <p:ext uri="{BB962C8B-B14F-4D97-AF65-F5344CB8AC3E}">
        <p14:creationId xmlns:p14="http://schemas.microsoft.com/office/powerpoint/2010/main" val="4184215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4F14A2-9177-439E-0D57-7402D1645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ho aplikovat na náš web?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EFED51-3359-D335-E63D-68A9D02B5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1825037"/>
            <a:ext cx="9486690" cy="466629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b="1" dirty="0"/>
              <a:t>Zakoupení certifikátu</a:t>
            </a:r>
            <a:r>
              <a:rPr lang="cs-CZ" dirty="0"/>
              <a:t>: Zvolte certifikační autoritu a vyberte typ certifikátu.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/>
              <a:t>Vytvoření CSR (Certificate Signing Request)</a:t>
            </a:r>
            <a:r>
              <a:rPr lang="cs-CZ" dirty="0"/>
              <a:t>: Tento soubor se generuje na serveru a je zaslán certifikační autoritě.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/>
              <a:t>Instalace certifikátu na server</a:t>
            </a:r>
            <a:r>
              <a:rPr lang="cs-CZ" dirty="0"/>
              <a:t>: Po vydání certifikátu ho nainstalujete na webový server (Apache, Nginx, IIS).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/>
              <a:t>Konfigurace serveru pro HTTPS</a:t>
            </a:r>
            <a:r>
              <a:rPr lang="cs-CZ" dirty="0"/>
              <a:t>: Ujistěte se, že server je nakonfigurován na provoz s protokolem HTTPS (přesměrování HTTP na HTTPS).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/>
              <a:t>Testování</a:t>
            </a:r>
            <a:r>
              <a:rPr lang="cs-CZ" dirty="0"/>
              <a:t>: Použijte nástroje jako SSL Labs od Qualys, aby jste ověřili správnou instalaci certifikátu a správnou konfiguraci šifrování.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5447322"/>
      </p:ext>
    </p:extLst>
  </p:cSld>
  <p:clrMapOvr>
    <a:masterClrMapping/>
  </p:clrMapOvr>
</p:sld>
</file>

<file path=ppt/theme/theme1.xml><?xml version="1.0" encoding="utf-8"?>
<a:theme xmlns:a="http://schemas.openxmlformats.org/drawingml/2006/main" name="InterweaveVTI">
  <a:themeElements>
    <a:clrScheme name="Interweave-R1">
      <a:dk1>
        <a:srgbClr val="000000"/>
      </a:dk1>
      <a:lt1>
        <a:srgbClr val="FFFFFF"/>
      </a:lt1>
      <a:dk2>
        <a:srgbClr val="292C2D"/>
      </a:dk2>
      <a:lt2>
        <a:srgbClr val="DDDEDD"/>
      </a:lt2>
      <a:accent1>
        <a:srgbClr val="0BA5E8"/>
      </a:accent1>
      <a:accent2>
        <a:srgbClr val="5066E1"/>
      </a:accent2>
      <a:accent3>
        <a:srgbClr val="894EC0"/>
      </a:accent3>
      <a:accent4>
        <a:srgbClr val="E54196"/>
      </a:accent4>
      <a:accent5>
        <a:srgbClr val="BE4449"/>
      </a:accent5>
      <a:accent6>
        <a:srgbClr val="F55822"/>
      </a:accent6>
      <a:hlink>
        <a:srgbClr val="C22DD8"/>
      </a:hlink>
      <a:folHlink>
        <a:srgbClr val="737F82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weaveVTI" id="{2A5AE21D-FC75-4AD0-BC12-FA563BC24905}" vid="{9A4A41B8-EB69-44BB-8E15-B517E25CF8C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EE517B7DE177A46946A718BE5A997E4" ma:contentTypeVersion="5" ma:contentTypeDescription="Vytvoří nový dokument" ma:contentTypeScope="" ma:versionID="d8917f715c2bc204696ff9505f45ee03">
  <xsd:schema xmlns:xsd="http://www.w3.org/2001/XMLSchema" xmlns:xs="http://www.w3.org/2001/XMLSchema" xmlns:p="http://schemas.microsoft.com/office/2006/metadata/properties" xmlns:ns2="0a4a9609-9e97-47bf-8f63-e68daeaae51c" targetNamespace="http://schemas.microsoft.com/office/2006/metadata/properties" ma:root="true" ma:fieldsID="b22e38cafaaf8e17357fe1fbadf243a1" ns2:_="">
    <xsd:import namespace="0a4a9609-9e97-47bf-8f63-e68daeaae51c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4a9609-9e97-47bf-8f63-e68daeaae51c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0a4a9609-9e97-47bf-8f63-e68daeaae51c" xsi:nil="true"/>
  </documentManagement>
</p:properties>
</file>

<file path=customXml/itemProps1.xml><?xml version="1.0" encoding="utf-8"?>
<ds:datastoreItem xmlns:ds="http://schemas.openxmlformats.org/officeDocument/2006/customXml" ds:itemID="{7649260E-45F6-4DB2-B1E9-F7527E280FED}"/>
</file>

<file path=customXml/itemProps2.xml><?xml version="1.0" encoding="utf-8"?>
<ds:datastoreItem xmlns:ds="http://schemas.openxmlformats.org/officeDocument/2006/customXml" ds:itemID="{B1EF2745-DB91-4D43-B177-EE58327220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D993A0-0A20-496D-9328-148989E25963}">
  <ds:schemaRefs>
    <ds:schemaRef ds:uri="http://schemas.microsoft.com/office/2006/metadata/properties"/>
    <ds:schemaRef ds:uri="http://schemas.openxmlformats.org/package/2006/metadata/core-properties"/>
    <ds:schemaRef ds:uri="http://purl.org/dc/dcmitype/"/>
    <ds:schemaRef ds:uri="7c39d55d-d3f3-4214-8c5e-35b28930a6ba"/>
    <ds:schemaRef ds:uri="http://schemas.microsoft.com/office/2006/documentManagement/types"/>
    <ds:schemaRef ds:uri="http://purl.org/dc/elements/1.1/"/>
    <ds:schemaRef ds:uri="0246629d-cea0-441c-a817-cb36725a2628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563</Words>
  <Application>Microsoft Office PowerPoint</Application>
  <PresentationFormat>Širokoúhlá obrazovka</PresentationFormat>
  <Paragraphs>46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Avenir Next</vt:lpstr>
      <vt:lpstr>Neue Haas Grotesk Text Pro</vt:lpstr>
      <vt:lpstr>InterweaveVTI</vt:lpstr>
      <vt:lpstr>SSL Certifikáty</vt:lpstr>
      <vt:lpstr>Obsah</vt:lpstr>
      <vt:lpstr>Co je to SSL Certifikát? </vt:lpstr>
      <vt:lpstr>Proč je důležitý? </vt:lpstr>
      <vt:lpstr>Kde se to dá pořídit?</vt:lpstr>
      <vt:lpstr>Jaké typy certifikátů máme?</vt:lpstr>
      <vt:lpstr>Za kolik?</vt:lpstr>
      <vt:lpstr>Jak ho aplikovat na náš web?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Koton Daniel (4TB)</dc:creator>
  <cp:lastModifiedBy>Koton Daniel (4TB)</cp:lastModifiedBy>
  <cp:revision>1</cp:revision>
  <dcterms:created xsi:type="dcterms:W3CDTF">2025-02-20T06:55:04Z</dcterms:created>
  <dcterms:modified xsi:type="dcterms:W3CDTF">2025-02-20T07:28:26Z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0x010100DEE517B7DE177A46946A718BE5A997E4</vt:lpwstr>
  </property>
  <property fmtid="{D5CDD505-2E9C-101B-9397-08002B2CF9AE}" pid="3" name="Order">
    <vt:r8>563900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</Properties>
</file>